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9" r:id="rId2"/>
    <p:sldMasterId id="2147483736" r:id="rId3"/>
    <p:sldMasterId id="2147483749" r:id="rId4"/>
    <p:sldMasterId id="2147483762" r:id="rId5"/>
  </p:sldMasterIdLst>
  <p:notesMasterIdLst>
    <p:notesMasterId r:id="rId16"/>
  </p:notesMasterIdLst>
  <p:handoutMasterIdLst>
    <p:handoutMasterId r:id="rId17"/>
  </p:handoutMasterIdLst>
  <p:sldIdLst>
    <p:sldId id="528" r:id="rId6"/>
    <p:sldId id="513" r:id="rId7"/>
    <p:sldId id="538" r:id="rId8"/>
    <p:sldId id="532" r:id="rId9"/>
    <p:sldId id="457" r:id="rId10"/>
    <p:sldId id="535" r:id="rId11"/>
    <p:sldId id="539" r:id="rId12"/>
    <p:sldId id="540" r:id="rId13"/>
    <p:sldId id="533" r:id="rId14"/>
    <p:sldId id="53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 3 Storage &amp; Data Access - BM" id="{3830B803-22BB-4E68-BD13-4A47FFFD168C}">
          <p14:sldIdLst>
            <p14:sldId id="528"/>
            <p14:sldId id="513"/>
            <p14:sldId id="538"/>
            <p14:sldId id="532"/>
            <p14:sldId id="457"/>
            <p14:sldId id="535"/>
            <p14:sldId id="539"/>
            <p14:sldId id="540"/>
            <p14:sldId id="533"/>
            <p14:sldId id="534"/>
          </p14:sldIdLst>
        </p14:section>
        <p14:section name="Sample questions" id="{99F8DBD1-0B86-48D0-8B3C-452031D21E4B}">
          <p14:sldIdLst/>
        </p14:section>
        <p14:section name="Outro" id="{A9F6BBE4-CF92-4165-AA36-3569BD015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1" autoAdjust="0"/>
    <p:restoredTop sz="94474" autoAdjust="0"/>
  </p:normalViewPr>
  <p:slideViewPr>
    <p:cSldViewPr snapToGrid="0">
      <p:cViewPr varScale="1">
        <p:scale>
          <a:sx n="64" d="100"/>
          <a:sy n="64" d="100"/>
        </p:scale>
        <p:origin x="60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44051-66E2-4006-80A2-BD85057051F8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1D7F-161B-4D39-BB3B-69956891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7CE4-6ECC-4F8B-9D67-3C1718795CEC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E4902-292F-4370-AFC1-6D92B180E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6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0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7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1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5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 dirty="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1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1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2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1"/>
            <a:ext cx="11778205" cy="542328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70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618"/>
            <a:ext cx="10515600" cy="9053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520" y="1279524"/>
            <a:ext cx="5699760" cy="49688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920" y="1279524"/>
            <a:ext cx="5699760" cy="496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4625"/>
            <a:ext cx="11049000" cy="993775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1340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 Tip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0" y="347874"/>
            <a:ext cx="7259320" cy="92333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1" u="non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8080" y="1271204"/>
            <a:ext cx="11655840" cy="4641916"/>
          </a:xfrm>
        </p:spPr>
        <p:txBody>
          <a:bodyPr>
            <a:noAutofit/>
          </a:bodyPr>
          <a:lstStyle>
            <a:lvl1pPr marL="0" indent="0">
              <a:buNone/>
              <a:defRPr sz="4000"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68080" y="347873"/>
            <a:ext cx="3209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5400" b="1" dirty="0"/>
              <a:t>EXAM TIP!</a:t>
            </a:r>
          </a:p>
        </p:txBody>
      </p:sp>
    </p:spTree>
    <p:extLst>
      <p:ext uri="{BB962C8B-B14F-4D97-AF65-F5344CB8AC3E}">
        <p14:creationId xmlns:p14="http://schemas.microsoft.com/office/powerpoint/2010/main" val="35867601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97908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am Tip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0" y="347874"/>
            <a:ext cx="7259320" cy="92333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1" u="non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8080" y="1271204"/>
            <a:ext cx="11655840" cy="4641916"/>
          </a:xfrm>
        </p:spPr>
        <p:txBody>
          <a:bodyPr>
            <a:noAutofit/>
          </a:bodyPr>
          <a:lstStyle>
            <a:lvl1pPr marL="0" indent="0">
              <a:buNone/>
              <a:defRPr sz="4000"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68080" y="347873"/>
            <a:ext cx="3209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5400" b="1" dirty="0"/>
              <a:t>EXAM TIP!</a:t>
            </a:r>
          </a:p>
        </p:txBody>
      </p:sp>
    </p:spTree>
    <p:extLst>
      <p:ext uri="{BB962C8B-B14F-4D97-AF65-F5344CB8AC3E}">
        <p14:creationId xmlns:p14="http://schemas.microsoft.com/office/powerpoint/2010/main" val="20786248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73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05688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1362"/>
            <a:ext cx="9144000" cy="6564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491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4892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76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073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b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40114" y="0"/>
            <a:ext cx="10339682" cy="12319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Lab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231901"/>
            <a:ext cx="11778205" cy="4933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1"/>
            <a:r>
              <a:rPr lang="en-US" dirty="0"/>
              <a:t>	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8BE26-ED1E-4BC3-AABB-33679E13D11C}"/>
              </a:ext>
            </a:extLst>
          </p:cNvPr>
          <p:cNvSpPr/>
          <p:nvPr userDrawn="1"/>
        </p:nvSpPr>
        <p:spPr>
          <a:xfrm>
            <a:off x="211265" y="117609"/>
            <a:ext cx="12538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LAB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0877B-30C7-48C5-8BDA-CA0DB0C7F805}"/>
              </a:ext>
            </a:extLst>
          </p:cNvPr>
          <p:cNvSpPr txBox="1">
            <a:spLocks/>
          </p:cNvSpPr>
          <p:nvPr userDrawn="1"/>
        </p:nvSpPr>
        <p:spPr>
          <a:xfrm>
            <a:off x="201591" y="6219371"/>
            <a:ext cx="11778205" cy="5878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70C0"/>
                </a:solidFill>
              </a:rPr>
              <a:t>Click to edit Lab URL</a:t>
            </a:r>
          </a:p>
        </p:txBody>
      </p:sp>
    </p:spTree>
    <p:extLst>
      <p:ext uri="{BB962C8B-B14F-4D97-AF65-F5344CB8AC3E}">
        <p14:creationId xmlns:p14="http://schemas.microsoft.com/office/powerpoint/2010/main" val="626225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1917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Just som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963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Just some text (white backgr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33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55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4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68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878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7519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12" descr="bdcLogoMar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172201"/>
            <a:ext cx="5429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852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952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02187 -0.045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16667E-6 -1.11111E-6 L -0.02187 -0.04537 " pathEditMode="relative" rAng="0" ptsTypes="AA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094" y="-226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2825568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2386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7004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2067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9438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5410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654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4415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7549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3599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Buil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996C4-8066-4A72-B952-804423A9CE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ED92D3-AA60-42C1-98A2-FAE9D3F269C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47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02187 -0.0453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>
        <p:tmplLst>
          <p:tmpl>
            <p:tnLst>
              <p:par>
                <p:cTn presetID="42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-4.16667E-6 -1.11111E-6 L -0.02187 -0.04537 " pathEditMode="relative" rAng="0" ptsTypes="AA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094" y="-226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95308985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288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4017462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7078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2699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6395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72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7211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077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6209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2"/>
            <a:ext cx="11778205" cy="242120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33DA2-9089-4E59-9B9D-7F3A29DCE61C}"/>
              </a:ext>
            </a:extLst>
          </p:cNvPr>
          <p:cNvSpPr/>
          <p:nvPr userDrawn="1"/>
        </p:nvSpPr>
        <p:spPr bwMode="auto">
          <a:xfrm>
            <a:off x="45132" y="3653107"/>
            <a:ext cx="12027033" cy="3129417"/>
          </a:xfrm>
          <a:prstGeom prst="rect">
            <a:avLst/>
          </a:prstGeom>
          <a:solidFill>
            <a:schemeClr val="accent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A07890-C86B-4334-9F28-D4C01C01B9F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591" y="3795486"/>
            <a:ext cx="11778205" cy="2910114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</a:t>
            </a:r>
            <a:r>
              <a:rPr lang="en-US"/>
              <a:t>/Paste/Insert </a:t>
            </a:r>
            <a:r>
              <a:rPr lang="en-US" dirty="0"/>
              <a:t>Code or Paste/Insert Screenshot</a:t>
            </a:r>
          </a:p>
          <a:p>
            <a:pPr lvl="1"/>
            <a:r>
              <a:rPr lang="en-US" dirty="0"/>
              <a:t>	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2482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39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85681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8792800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0090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88371107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885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7762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0320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654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83205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11659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77314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7562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57681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62815296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1"/>
            <a:ext cx="11778205" cy="4933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02" y="358017"/>
            <a:ext cx="10515600" cy="227585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702" y="299492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70" r:id="rId2"/>
    <p:sldLayoutId id="2147483730" r:id="rId3"/>
    <p:sldLayoutId id="2147483733" r:id="rId4"/>
    <p:sldLayoutId id="2147483669" r:id="rId5"/>
    <p:sldLayoutId id="2147483734" r:id="rId6"/>
    <p:sldLayoutId id="2147483649" r:id="rId7"/>
    <p:sldLayoutId id="2147483650" r:id="rId8"/>
    <p:sldLayoutId id="2147483651" r:id="rId9"/>
    <p:sldLayoutId id="2147483668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6" r:id="rId20"/>
    <p:sldLayoutId id="2147483726" r:id="rId21"/>
    <p:sldLayoutId id="2147483727" r:id="rId22"/>
    <p:sldLayoutId id="21474837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12" descr="bdcLogoMark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03104" y="6320869"/>
            <a:ext cx="40719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510299" y="6381292"/>
            <a:ext cx="245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@benday</a:t>
            </a:r>
            <a:r>
              <a:rPr lang="en-US" sz="1400" dirty="0"/>
              <a:t> |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www.benday.com</a:t>
            </a:r>
          </a:p>
        </p:txBody>
      </p:sp>
    </p:spTree>
    <p:extLst>
      <p:ext uri="{BB962C8B-B14F-4D97-AF65-F5344CB8AC3E}">
        <p14:creationId xmlns:p14="http://schemas.microsoft.com/office/powerpoint/2010/main" val="17786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3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ransition>
    <p:fade/>
  </p:transition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6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loudezy.com/" TargetMode="External"/><Relationship Id="rId3" Type="http://schemas.openxmlformats.org/officeDocument/2006/relationships/hyperlink" Target="http://azuretalk.kloudezy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linkedin.kloudez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free/?v=17.39a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www.edx.org/school/microsoft" TargetMode="External"/><Relationship Id="rId7" Type="http://schemas.openxmlformats.org/officeDocument/2006/relationships/hyperlink" Target="https://www.microsoft.com/handsonlabs/SelfPacedLabs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zure.microsoft.com/en-us/training/free-online-courses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the-mapa.com/MCSDAzureSolArch.aspx" TargetMode="External"/><Relationship Id="rId15" Type="http://schemas.openxmlformats.org/officeDocument/2006/relationships/image" Target="../media/image16.png"/><Relationship Id="rId10" Type="http://schemas.openxmlformats.org/officeDocument/2006/relationships/hyperlink" Target="https://www.visualstudio.com/subscriptions/" TargetMode="External"/><Relationship Id="rId4" Type="http://schemas.openxmlformats.org/officeDocument/2006/relationships/hyperlink" Target="https://openedx.microsoft.com/courses/course-v1:Microsoft+DEV205Bx+2017_T2/about" TargetMode="External"/><Relationship Id="rId9" Type="http://schemas.openxmlformats.org/officeDocument/2006/relationships/hyperlink" Target="https://www.visualstudio.com/dev-essentials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azuretalk.kloudezy.com/" TargetMode="External"/><Relationship Id="rId7" Type="http://schemas.openxmlformats.org/officeDocument/2006/relationships/hyperlink" Target="http://www.kloudez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loudezy.com/azuretalk.html" TargetMode="External"/><Relationship Id="rId5" Type="http://schemas.openxmlformats.org/officeDocument/2006/relationships/hyperlink" Target="https://www.kloudezy.com/heroes.html" TargetMode="External"/><Relationship Id="rId4" Type="http://schemas.openxmlformats.org/officeDocument/2006/relationships/hyperlink" Target="https://www.kloudezy.com/azuretalkgroup.html" TargetMode="Externa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903" y="977256"/>
            <a:ext cx="11576957" cy="876428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Feedback and Tips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257" y="1853684"/>
            <a:ext cx="11772899" cy="1839916"/>
          </a:xfrm>
        </p:spPr>
        <p:txBody>
          <a:bodyPr>
            <a:normAutofit/>
          </a:bodyPr>
          <a:lstStyle/>
          <a:p>
            <a:r>
              <a:rPr lang="en-US" dirty="0"/>
              <a:t>Niraj Kumar</a:t>
            </a:r>
          </a:p>
          <a:p>
            <a:r>
              <a:rPr lang="en-US" dirty="0"/>
              <a:t>Lead Azure Architect-EY, MCT(Microsoft Certified Trainer)</a:t>
            </a:r>
          </a:p>
          <a:p>
            <a:r>
              <a:rPr lang="en-US" b="1" dirty="0" err="1"/>
              <a:t>AzureTalk</a:t>
            </a:r>
            <a:r>
              <a:rPr lang="en-US" dirty="0"/>
              <a:t> community group moderator, </a:t>
            </a:r>
            <a:r>
              <a:rPr lang="en-US" dirty="0">
                <a:hlinkClick r:id="rId3"/>
              </a:rPr>
              <a:t>http://azuretalk.kloudezy.com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niraj\AppData\Local\Temp\SNAGHTML3327a3e3.PNG">
            <a:extLst>
              <a:ext uri="{FF2B5EF4-FFF2-40B4-BE49-F238E27FC236}">
                <a16:creationId xmlns:a16="http://schemas.microsoft.com/office/drawing/2014/main" id="{FB3D8ABE-1BAB-46F6-8001-AC1F2221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" y="3882113"/>
            <a:ext cx="2696066" cy="23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raj\AppData\Local\Temp\SNAGHTML33294926.PNG">
            <a:extLst>
              <a:ext uri="{FF2B5EF4-FFF2-40B4-BE49-F238E27FC236}">
                <a16:creationId xmlns:a16="http://schemas.microsoft.com/office/drawing/2014/main" id="{8F7AEE52-7C31-4E39-BA15-91F17F48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2113"/>
            <a:ext cx="2514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niraj\AppData\Local\Temp\SNAGHTML332c5c90.PNG">
            <a:extLst>
              <a:ext uri="{FF2B5EF4-FFF2-40B4-BE49-F238E27FC236}">
                <a16:creationId xmlns:a16="http://schemas.microsoft.com/office/drawing/2014/main" id="{6FB7378E-01C6-4E61-935B-76345A62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1992"/>
            <a:ext cx="2667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7846C-58A9-418D-8837-E976BCEF9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810000"/>
            <a:ext cx="2273620" cy="231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2831" y="54954"/>
            <a:ext cx="297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hlinkClick r:id="rId8"/>
              </a:rPr>
              <a:t>https://www.kloudezy.com</a:t>
            </a:r>
            <a:endParaRPr lang="en-US" dirty="0"/>
          </a:p>
          <a:p>
            <a:pPr defTabSz="9144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80397" y="6242688"/>
            <a:ext cx="297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hlinkClick r:id="rId9"/>
              </a:rPr>
              <a:t>http://linkedin.kloudezy.com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5823"/>
            <a:ext cx="10058400" cy="836611"/>
          </a:xfrm>
        </p:spPr>
        <p:txBody>
          <a:bodyPr>
            <a:normAutofit fontScale="90000"/>
          </a:bodyPr>
          <a:lstStyle/>
          <a:p>
            <a:r>
              <a:rPr lang="en-US" dirty="0"/>
              <a:t>Topic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3697" y="1143000"/>
            <a:ext cx="11413503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 learnt from Jump-Start Session</a:t>
            </a:r>
          </a:p>
          <a:p>
            <a:pPr lvl="1"/>
            <a:r>
              <a:rPr lang="en-US" dirty="0"/>
              <a:t>Confidence; I launched my exam preparation right after attending Jump-Start session</a:t>
            </a:r>
          </a:p>
          <a:p>
            <a:pPr lvl="1"/>
            <a:r>
              <a:rPr lang="en-US" dirty="0"/>
              <a:t>Where are the resources, and information about how to prepare for the test</a:t>
            </a:r>
          </a:p>
          <a:p>
            <a:pPr lvl="1"/>
            <a:r>
              <a:rPr lang="en-US" dirty="0"/>
              <a:t>Hand-on experience is critical.</a:t>
            </a:r>
          </a:p>
          <a:p>
            <a:r>
              <a:rPr lang="en-US" dirty="0"/>
              <a:t>How I did it!</a:t>
            </a:r>
          </a:p>
          <a:p>
            <a:pPr lvl="1"/>
            <a:r>
              <a:rPr lang="en-US" dirty="0"/>
              <a:t>Subscribed to MeasureUp Practice Tests</a:t>
            </a:r>
          </a:p>
          <a:p>
            <a:pPr lvl="1"/>
            <a:r>
              <a:rPr lang="en-US" dirty="0"/>
              <a:t>Practice through Virtual Labs</a:t>
            </a:r>
          </a:p>
          <a:p>
            <a:pPr lvl="1"/>
            <a:r>
              <a:rPr lang="en-US" dirty="0"/>
              <a:t>Microsoft Virtual Academy (https://mva.microsoft.com/)</a:t>
            </a:r>
          </a:p>
          <a:p>
            <a:pPr lvl="1"/>
            <a:endParaRPr lang="en-US" dirty="0"/>
          </a:p>
          <a:p>
            <a:r>
              <a:rPr lang="en-US" dirty="0"/>
              <a:t>Tips and Tricks!</a:t>
            </a:r>
          </a:p>
          <a:p>
            <a:pPr lvl="1"/>
            <a:r>
              <a:rPr lang="en-US" dirty="0"/>
              <a:t>During the test remove obvious incorrect answers before choosing between two or more possible answers. Sometimes you can narrow down to the only correct answer</a:t>
            </a:r>
          </a:p>
          <a:p>
            <a:pPr lvl="1"/>
            <a:r>
              <a:rPr lang="en-US" dirty="0"/>
              <a:t>Understand basic PowerShell code; variables and commands</a:t>
            </a:r>
          </a:p>
          <a:p>
            <a:pPr lvl="1"/>
            <a:r>
              <a:rPr lang="en-US" dirty="0"/>
              <a:t>Attempt 70-534 first followed by 70-533</a:t>
            </a:r>
          </a:p>
          <a:p>
            <a:pPr lvl="1"/>
            <a:r>
              <a:rPr lang="en-US" dirty="0"/>
              <a:t>Read all questions first before reading the Case Study document. You will know what to capture from the case study.</a:t>
            </a:r>
          </a:p>
          <a:p>
            <a:pPr lvl="1"/>
            <a:r>
              <a:rPr lang="en-US" dirty="0"/>
              <a:t>One number or word will make a difference and alter the answer</a:t>
            </a:r>
          </a:p>
        </p:txBody>
      </p:sp>
    </p:spTree>
    <p:extLst>
      <p:ext uri="{BB962C8B-B14F-4D97-AF65-F5344CB8AC3E}">
        <p14:creationId xmlns:p14="http://schemas.microsoft.com/office/powerpoint/2010/main" val="290691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7585" y="344885"/>
            <a:ext cx="10948308" cy="1325563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801134"/>
            <a:ext cx="10882993" cy="3375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Additional Resources</a:t>
            </a: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err="1"/>
              <a:t>AzureTalk</a:t>
            </a:r>
            <a:r>
              <a:rPr lang="en-US" sz="3600" dirty="0"/>
              <a:t>(A Chat based Azure community group)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Success Stories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165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Resources(Laser focused)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085851"/>
            <a:ext cx="11778205" cy="507953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3"/>
              </a:rPr>
              <a:t>Microsoft @ Edx.org</a:t>
            </a:r>
            <a:r>
              <a:rPr lang="en-US" sz="2800" dirty="0"/>
              <a:t>: The best Azure learning portal from Microsoft for </a:t>
            </a:r>
            <a:r>
              <a:rPr lang="en-US" dirty="0"/>
              <a:t>free</a:t>
            </a:r>
            <a:r>
              <a:rPr lang="en-US" sz="2800" dirty="0"/>
              <a:t>!! Particularly the course </a:t>
            </a:r>
            <a:r>
              <a:rPr lang="en-US" sz="2800" dirty="0">
                <a:hlinkClick r:id="rId4"/>
              </a:rPr>
              <a:t>Architecting Microsoft Azure Solutions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Free Measure UP Practice Test from </a:t>
            </a:r>
            <a:r>
              <a:rPr lang="en-US" sz="2800" dirty="0">
                <a:hlinkClick r:id="rId5"/>
              </a:rPr>
              <a:t>MAPA</a:t>
            </a:r>
            <a:r>
              <a:rPr lang="en-US" sz="2800" dirty="0"/>
              <a:t>( Microsoft Association or Practicing Architect)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Free Online Azure courses from </a:t>
            </a:r>
            <a:r>
              <a:rPr lang="en-US" sz="2800" dirty="0" err="1">
                <a:hlinkClick r:id="rId6"/>
              </a:rPr>
              <a:t>Pluralsight</a:t>
            </a:r>
            <a:r>
              <a:rPr lang="en-US" sz="2800" dirty="0"/>
              <a:t>, courtesy Microsoft.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Free </a:t>
            </a:r>
            <a:r>
              <a:rPr lang="en-US" sz="2800" dirty="0">
                <a:hlinkClick r:id="rId7"/>
              </a:rPr>
              <a:t>Online Virtual Lab </a:t>
            </a:r>
            <a:r>
              <a:rPr lang="en-US" sz="2800" dirty="0"/>
              <a:t>from Microsoft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8"/>
              </a:rPr>
              <a:t>1 </a:t>
            </a:r>
            <a:r>
              <a:rPr lang="en-US" sz="2800" dirty="0" err="1">
                <a:hlinkClick r:id="rId8"/>
              </a:rPr>
              <a:t>yr</a:t>
            </a:r>
            <a:r>
              <a:rPr lang="en-US" sz="2800" dirty="0">
                <a:hlinkClick r:id="rId8"/>
              </a:rPr>
              <a:t> of free services, $200 for 1st month 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Extra training opportunity as part of free </a:t>
            </a:r>
            <a:r>
              <a:rPr lang="en-US" sz="2800" dirty="0">
                <a:hlinkClick r:id="rId9"/>
              </a:rPr>
              <a:t>Visual Studio Essentials</a:t>
            </a:r>
            <a:r>
              <a:rPr lang="en-US" sz="2800" dirty="0"/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50$/100$/150$ monthly Azure Credit as part of </a:t>
            </a:r>
            <a:r>
              <a:rPr lang="en-US" sz="2800" dirty="0">
                <a:hlinkClick r:id="rId10"/>
              </a:rPr>
              <a:t>MSDN/Visual Studio subscription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03" y="353551"/>
            <a:ext cx="11656793" cy="6075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604" y="397564"/>
            <a:ext cx="11656792" cy="6031635"/>
          </a:xfrm>
          <a:prstGeom prst="rect">
            <a:avLst/>
          </a:prstGeom>
        </p:spPr>
      </p:pic>
      <p:pic>
        <p:nvPicPr>
          <p:cNvPr id="4098" name="Picture 2" descr="C:\Users\kumarni\AppData\Local\Temp\SNAGHTML710f18e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2" y="353550"/>
            <a:ext cx="11656794" cy="60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umarni\AppData\Local\Temp\SNAGHTML71106e1b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2" y="353549"/>
            <a:ext cx="11656794" cy="60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kumarni\AppData\Local\Temp\SNAGHTML7112022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1" y="353548"/>
            <a:ext cx="11656795" cy="60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kumarni\AppData\Local\Temp\SNAGHTML7112e83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1" y="353547"/>
            <a:ext cx="11656795" cy="60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AzureTalk</a:t>
            </a:r>
            <a:r>
              <a:rPr lang="en-US" b="1" dirty="0"/>
              <a:t>, Widening Azure Cloud Lenses</a:t>
            </a:r>
            <a:br>
              <a:rPr lang="en-US" dirty="0"/>
            </a:br>
            <a:r>
              <a:rPr lang="en-US" b="1" dirty="0">
                <a:hlinkClick r:id="rId3"/>
              </a:rPr>
              <a:t>http://azuretalk.kloudezy.com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452329"/>
            <a:ext cx="11778205" cy="4933487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hlinkClick r:id="rId4"/>
              </a:rPr>
              <a:t>Azure Talk</a:t>
            </a:r>
            <a:r>
              <a:rPr lang="en-US" sz="2800" dirty="0"/>
              <a:t> is an </a:t>
            </a:r>
            <a:r>
              <a:rPr lang="en-US" sz="2800" b="1" dirty="0"/>
              <a:t>IM/Chat</a:t>
            </a:r>
            <a:r>
              <a:rPr lang="en-US" sz="2800" dirty="0"/>
              <a:t> based </a:t>
            </a:r>
            <a:r>
              <a:rPr lang="en-US" sz="2800" b="1" dirty="0"/>
              <a:t>Azure</a:t>
            </a:r>
            <a:r>
              <a:rPr lang="en-US" sz="2800" dirty="0"/>
              <a:t> Community Group! 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Platform for learning &amp; sharing knowledge on Azure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Sharing knowledge and real-world implementation experience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1450+ members strong Azure community and it’s growing even stronger.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Our </a:t>
            </a:r>
            <a:r>
              <a:rPr lang="en-US" sz="2800" dirty="0">
                <a:hlinkClick r:id="rId5"/>
              </a:rPr>
              <a:t>Community heroes </a:t>
            </a:r>
            <a:r>
              <a:rPr lang="en-US" sz="2800" dirty="0"/>
              <a:t>take big pride in helping the Community!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Azure Talk Online session</a:t>
            </a:r>
            <a:endParaRPr lang="en-US" sz="2800" dirty="0"/>
          </a:p>
          <a:p>
            <a:pPr marL="7429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Absolutely free</a:t>
            </a:r>
            <a:r>
              <a:rPr lang="en-US" sz="2400" dirty="0"/>
              <a:t>, 1-hour weekly recurring session to learn Azure!</a:t>
            </a:r>
          </a:p>
          <a:p>
            <a:pPr marL="7429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than 15 online sessions delivered till date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Please register at </a:t>
            </a:r>
            <a:r>
              <a:rPr lang="en-US" dirty="0">
                <a:hlinkClick r:id="rId7"/>
              </a:rPr>
              <a:t>www.kloudezy.com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pic>
        <p:nvPicPr>
          <p:cNvPr id="6146" name="Picture 2" descr="C:\Users\kumarni\AppData\Local\Temp\SNAGHTML712d4cb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0" y="208343"/>
            <a:ext cx="11598800" cy="63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kumarni\AppData\Local\Temp\SNAGHTML71314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" y="208342"/>
            <a:ext cx="11598801" cy="63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3913" y="530679"/>
            <a:ext cx="11176907" cy="1820635"/>
          </a:xfrm>
        </p:spPr>
        <p:txBody>
          <a:bodyPr>
            <a:normAutofit fontScale="90000"/>
          </a:bodyPr>
          <a:lstStyle/>
          <a:p>
            <a:r>
              <a:rPr lang="en-US" sz="13800" dirty="0"/>
              <a:t>Success Stories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40869" y="2781300"/>
            <a:ext cx="11176907" cy="3374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Let’s hear from those who successfully did it! </a:t>
            </a:r>
            <a:r>
              <a:rPr lang="en-US" sz="8800" dirty="0">
                <a:sym typeface="Wingdings" panose="05000000000000000000" pitchFamily="2" charset="2"/>
              </a:rPr>
              <a:t>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810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28573"/>
            <a:ext cx="10058400" cy="876428"/>
          </a:xfrm>
        </p:spPr>
        <p:txBody>
          <a:bodyPr/>
          <a:lstStyle/>
          <a:p>
            <a:r>
              <a:rPr lang="en-US" dirty="0"/>
              <a:t>Azure Exam Preparation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11353800" cy="1522702"/>
          </a:xfrm>
        </p:spPr>
        <p:txBody>
          <a:bodyPr>
            <a:normAutofit/>
          </a:bodyPr>
          <a:lstStyle/>
          <a:p>
            <a:r>
              <a:rPr lang="en-US" dirty="0"/>
              <a:t>Shobhit Kumar</a:t>
            </a:r>
          </a:p>
          <a:p>
            <a:r>
              <a:rPr lang="en-US" dirty="0"/>
              <a:t>Enterprise Architect – Lead :Cloud &amp; Hosting Domain for EY MCP(Microsoft Certified Professional)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3D8ABE-1BAB-46F6-8001-AC1F2221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462" y="3882113"/>
            <a:ext cx="2660138" cy="26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0A2D-AC73-4F23-B086-1F98CA928179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>
                <a:solidFill>
                  <a:srgbClr val="FFFF00"/>
                </a:solidFill>
              </a:rPr>
              <a:t>Shobhit Kumar, Enterprise Architect!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846C-58A9-418D-8837-E976BCEF9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51" y="3940510"/>
            <a:ext cx="2805969" cy="2536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3901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210074"/>
            <a:ext cx="10058400" cy="565534"/>
          </a:xfrm>
        </p:spPr>
        <p:txBody>
          <a:bodyPr>
            <a:normAutofit fontScale="90000"/>
          </a:bodyPr>
          <a:lstStyle/>
          <a:p>
            <a:r>
              <a:rPr lang="en-US" dirty="0"/>
              <a:t>Success Story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657" y="908957"/>
            <a:ext cx="10575303" cy="5393872"/>
          </a:xfrm>
        </p:spPr>
        <p:txBody>
          <a:bodyPr>
            <a:normAutofit/>
          </a:bodyPr>
          <a:lstStyle/>
          <a:p>
            <a:r>
              <a:rPr lang="en-US" sz="3600" dirty="0"/>
              <a:t>How I benefitted from Jump-Start Sessions</a:t>
            </a:r>
          </a:p>
          <a:p>
            <a:pPr lvl="1"/>
            <a:r>
              <a:rPr lang="en-US" sz="2800" dirty="0"/>
              <a:t>The Session gave right launch pad to start</a:t>
            </a:r>
          </a:p>
          <a:p>
            <a:pPr lvl="1"/>
            <a:r>
              <a:rPr lang="en-US" sz="2800" dirty="0"/>
              <a:t>Modular Course Curriculum was very helpful</a:t>
            </a:r>
          </a:p>
          <a:p>
            <a:pPr lvl="1"/>
            <a:r>
              <a:rPr lang="en-US" sz="2800" dirty="0"/>
              <a:t>Documentation provided was very useful and informative</a:t>
            </a:r>
          </a:p>
          <a:p>
            <a:r>
              <a:rPr lang="en-US" sz="3600" dirty="0"/>
              <a:t>How I prepped for the exam</a:t>
            </a:r>
          </a:p>
          <a:p>
            <a:pPr lvl="1"/>
            <a:r>
              <a:rPr lang="en-US" sz="2800" dirty="0"/>
              <a:t>Go register and sign up for the Exam(Online Proctored or Exam center)</a:t>
            </a:r>
          </a:p>
          <a:p>
            <a:pPr lvl="1"/>
            <a:r>
              <a:rPr lang="en-US" sz="2800" dirty="0"/>
              <a:t>If you feel so purchase the practice exams (optional)</a:t>
            </a:r>
          </a:p>
          <a:p>
            <a:pPr lvl="1"/>
            <a:r>
              <a:rPr lang="en-US" sz="2800" dirty="0"/>
              <a:t>Revised with Jump start slide decks and Flash cards</a:t>
            </a:r>
          </a:p>
          <a:p>
            <a:pPr lvl="1"/>
            <a:r>
              <a:rPr lang="en-US" sz="2800" dirty="0"/>
              <a:t>Quick Links 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Do NOT rely on the brain dump questions on the internet !!!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26260-816D-466B-9694-A41400560227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Shobhit Kumar, Enterprise Architect!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304928" y="5167991"/>
          <a:ext cx="705343" cy="622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4928" y="5167991"/>
                        <a:ext cx="705343" cy="622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5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210074"/>
            <a:ext cx="10058400" cy="565534"/>
          </a:xfrm>
        </p:spPr>
        <p:txBody>
          <a:bodyPr>
            <a:normAutofit fontScale="90000"/>
          </a:bodyPr>
          <a:lstStyle/>
          <a:p>
            <a:r>
              <a:rPr lang="en-US" dirty="0"/>
              <a:t>Tips &amp; Tricks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657" y="908957"/>
            <a:ext cx="10575303" cy="539387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Time availability for the exam – Just enough. Be patient and look for the “Trick questions” , the ones with – NOT , Does Not , All except , </a:t>
            </a:r>
            <a:r>
              <a:rPr lang="en-US" sz="1800" dirty="0">
                <a:solidFill>
                  <a:srgbClr val="FF0000"/>
                </a:solidFill>
              </a:rPr>
              <a:t>All of the above </a:t>
            </a:r>
            <a:r>
              <a:rPr lang="en-US" sz="1800" dirty="0"/>
              <a:t>or even None of the above etc.…</a:t>
            </a:r>
          </a:p>
          <a:p>
            <a:r>
              <a:rPr lang="en-US" sz="1800" dirty="0"/>
              <a:t>Manage /Divide your time accordingly because you have around 65 questions in 150 minutes and a lot of case studies to read.</a:t>
            </a:r>
          </a:p>
          <a:p>
            <a:pPr lvl="1"/>
            <a:r>
              <a:rPr lang="en-US" sz="1600" dirty="0"/>
              <a:t>Minimum score is </a:t>
            </a:r>
            <a:r>
              <a:rPr lang="en-US" sz="1600" dirty="0">
                <a:solidFill>
                  <a:srgbClr val="FF0000"/>
                </a:solidFill>
              </a:rPr>
              <a:t>700/1000</a:t>
            </a:r>
            <a:r>
              <a:rPr lang="en-US" sz="1600" dirty="0"/>
              <a:t> so fight for every question that you can answer correctly.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Read questions first </a:t>
            </a:r>
            <a:r>
              <a:rPr lang="en-US" sz="1800" dirty="0"/>
              <a:t>and then read the case study (Saves time). </a:t>
            </a:r>
          </a:p>
          <a:p>
            <a:r>
              <a:rPr lang="en-US" sz="1800" dirty="0"/>
              <a:t>The case studies are complex and the section is enclosed – i.e. once you answer &amp; leave the section you cannot go back. (Put 15-20 Minutes/Case Study. 5-6 questions per case study) </a:t>
            </a:r>
          </a:p>
          <a:p>
            <a:r>
              <a:rPr lang="en-US" sz="1800" dirty="0"/>
              <a:t>Create </a:t>
            </a:r>
            <a:r>
              <a:rPr lang="en-US" sz="1800" dirty="0">
                <a:solidFill>
                  <a:srgbClr val="FF0000"/>
                </a:solidFill>
              </a:rPr>
              <a:t>Notes/Flash cards </a:t>
            </a:r>
            <a:r>
              <a:rPr lang="en-US" sz="1800" dirty="0"/>
              <a:t>and read the Azure Services limits, sizes and plans just before taking the exam. </a:t>
            </a:r>
          </a:p>
          <a:p>
            <a:r>
              <a:rPr lang="en-US" sz="1800" dirty="0"/>
              <a:t>Take your time and revisit your responses. </a:t>
            </a:r>
          </a:p>
          <a:p>
            <a:r>
              <a:rPr lang="en-US" sz="1800" dirty="0"/>
              <a:t>Have absolutely no clue about a question!! Use logic and try to </a:t>
            </a:r>
            <a:r>
              <a:rPr lang="en-US" sz="1800" dirty="0">
                <a:solidFill>
                  <a:srgbClr val="FF0000"/>
                </a:solidFill>
              </a:rPr>
              <a:t>eliminate some of the wrong answers</a:t>
            </a:r>
            <a:r>
              <a:rPr lang="en-US" sz="1800" dirty="0"/>
              <a:t>.</a:t>
            </a:r>
          </a:p>
          <a:p>
            <a:r>
              <a:rPr lang="en-US" sz="1800" dirty="0"/>
              <a:t>Make sure to </a:t>
            </a:r>
            <a:r>
              <a:rPr lang="en-US" sz="1800" dirty="0">
                <a:solidFill>
                  <a:srgbClr val="FF0000"/>
                </a:solidFill>
              </a:rPr>
              <a:t>attempt all questions </a:t>
            </a:r>
            <a:r>
              <a:rPr lang="en-US" sz="1800" dirty="0"/>
              <a:t>before moving to next section – Remember you cannot come back once you have submitted the section responses!!</a:t>
            </a:r>
          </a:p>
          <a:p>
            <a:pPr lvl="1"/>
            <a:r>
              <a:rPr lang="en-US" sz="1400" dirty="0"/>
              <a:t>There is a section with </a:t>
            </a:r>
            <a:r>
              <a:rPr lang="en-US" sz="1400" dirty="0">
                <a:solidFill>
                  <a:srgbClr val="FF0000"/>
                </a:solidFill>
              </a:rPr>
              <a:t>Yes /No question </a:t>
            </a:r>
            <a:r>
              <a:rPr lang="en-US" sz="1400" dirty="0"/>
              <a:t>– you only get one attempt to it. Respond before you move on , even within the section.</a:t>
            </a:r>
          </a:p>
          <a:p>
            <a:r>
              <a:rPr lang="en-US" sz="1800" dirty="0"/>
              <a:t>Everyone is different – Identify your strong areas and target it as much as you can. </a:t>
            </a:r>
          </a:p>
          <a:p>
            <a:r>
              <a:rPr lang="en-US" sz="1800" dirty="0"/>
              <a:t>Lastly – LAB !! LAB !! LAB !! - “Login and get hands on”  - Really helps a lot</a:t>
            </a:r>
          </a:p>
          <a:p>
            <a:pPr marL="0" indent="0" algn="ctr">
              <a:buNone/>
            </a:pPr>
            <a:r>
              <a:rPr lang="en-US" sz="2000" b="1" dirty="0"/>
              <a:t>Good Luck !!</a:t>
            </a:r>
          </a:p>
          <a:p>
            <a:pPr lvl="1"/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26260-816D-466B-9694-A41400560227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Shobhit Kumar, Enterprise Architect!</a:t>
            </a:r>
          </a:p>
        </p:txBody>
      </p:sp>
    </p:spTree>
    <p:extLst>
      <p:ext uri="{BB962C8B-B14F-4D97-AF65-F5344CB8AC3E}">
        <p14:creationId xmlns:p14="http://schemas.microsoft.com/office/powerpoint/2010/main" val="25374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28573"/>
            <a:ext cx="10058400" cy="876428"/>
          </a:xfrm>
        </p:spPr>
        <p:txBody>
          <a:bodyPr/>
          <a:lstStyle/>
          <a:p>
            <a:r>
              <a:rPr lang="en-US" dirty="0"/>
              <a:t>Azure Exam Preparation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11353800" cy="1522702"/>
          </a:xfrm>
        </p:spPr>
        <p:txBody>
          <a:bodyPr>
            <a:normAutofit/>
          </a:bodyPr>
          <a:lstStyle/>
          <a:p>
            <a:r>
              <a:rPr lang="en-US" dirty="0"/>
              <a:t>Muhammad Hashmi</a:t>
            </a:r>
          </a:p>
          <a:p>
            <a:r>
              <a:rPr lang="en-US" dirty="0"/>
              <a:t>Solution Architect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80A2D-AC73-4F23-B086-1F98CA928179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>
                <a:solidFill>
                  <a:srgbClr val="FFFF00"/>
                </a:solidFill>
              </a:rPr>
              <a:t>Muhammad Hashmi, Cloud Architect!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15174"/>
            <a:ext cx="3352799" cy="429846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3962400"/>
            <a:ext cx="2438398" cy="24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10034</TotalTime>
  <Words>824</Words>
  <Application>Microsoft Office PowerPoint</Application>
  <PresentationFormat>Widescreen</PresentationFormat>
  <Paragraphs>111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Segoe Semibold</vt:lpstr>
      <vt:lpstr>Segoe UI</vt:lpstr>
      <vt:lpstr>Segoe UI Semilight</vt:lpstr>
      <vt:lpstr>Wingdings</vt:lpstr>
      <vt:lpstr>Office Theme</vt:lpstr>
      <vt:lpstr>1_Office Theme</vt:lpstr>
      <vt:lpstr>7-00134_MS_Qwest_template_Segoe</vt:lpstr>
      <vt:lpstr>1_7-00134_MS_Qwest_template_Segoe</vt:lpstr>
      <vt:lpstr>2_7-00134_MS_Qwest_template_Segoe</vt:lpstr>
      <vt:lpstr>Document</vt:lpstr>
      <vt:lpstr>Feedback and Tips</vt:lpstr>
      <vt:lpstr>Agenda</vt:lpstr>
      <vt:lpstr>Additional Resources(Laser focused)</vt:lpstr>
      <vt:lpstr>AzureTalk, Widening Azure Cloud Lenses http://azuretalk.kloudezy.com </vt:lpstr>
      <vt:lpstr>Success Stories</vt:lpstr>
      <vt:lpstr>Azure Exam Preparation</vt:lpstr>
      <vt:lpstr>Success Story</vt:lpstr>
      <vt:lpstr>Tips &amp; Tricks</vt:lpstr>
      <vt:lpstr>Azure Exam Preparation</vt:lpstr>
      <vt:lpstr>Topic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Niraj Kumar;kloudezy.com</dc:creator>
  <cp:lastModifiedBy>James Serra</cp:lastModifiedBy>
  <cp:revision>282</cp:revision>
  <dcterms:created xsi:type="dcterms:W3CDTF">2015-09-15T13:10:44Z</dcterms:created>
  <dcterms:modified xsi:type="dcterms:W3CDTF">2017-10-19T15:13:18Z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jserra@microsoft.com</vt:lpwstr>
  </property>
  <property fmtid="{D5CDD505-2E9C-101B-9397-08002B2CF9AE}" pid="6" name="MSIP_Label_f42aa342-8706-4288-bd11-ebb85995028c_SetDate">
    <vt:lpwstr>2017-10-19T11:13:08.7977505-04:00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